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Josefin Slab"/>
      <p:regular r:id="rId12"/>
      <p:bold r:id="rId13"/>
      <p:italic r:id="rId14"/>
      <p:boldItalic r:id="rId15"/>
    </p:embeddedFont>
    <p:embeddedFont>
      <p:font typeface="Montserrat Light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JosefinSlab-bold.fntdata"/><Relationship Id="rId12" Type="http://schemas.openxmlformats.org/officeDocument/2006/relationships/font" Target="fonts/JosefinSlab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JosefinSlab-boldItalic.fntdata"/><Relationship Id="rId14" Type="http://schemas.openxmlformats.org/officeDocument/2006/relationships/font" Target="fonts/JosefinSlab-italic.fntdata"/><Relationship Id="rId17" Type="http://schemas.openxmlformats.org/officeDocument/2006/relationships/font" Target="fonts/MontserratLight-bold.fntdata"/><Relationship Id="rId16" Type="http://schemas.openxmlformats.org/officeDocument/2006/relationships/font" Target="fonts/MontserratLight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MontserratLight-boldItalic.fntdata"/><Relationship Id="rId6" Type="http://schemas.openxmlformats.org/officeDocument/2006/relationships/slide" Target="slides/slide1.xml"/><Relationship Id="rId18" Type="http://schemas.openxmlformats.org/officeDocument/2006/relationships/font" Target="fonts/MontserratLight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a8ec639d33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a8ec639d33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a8ec639d33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a8ec639d33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a8ec639d33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a8ec639d33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a8ec639d33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a8ec639d33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a8ec639d33_0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a8ec639d33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199658" y="233600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0">
                <a:solidFill>
                  <a:srgbClr val="1E6BA3"/>
                </a:solidFill>
                <a:latin typeface="Josefin Slab"/>
                <a:ea typeface="Josefin Slab"/>
                <a:cs typeface="Josefin Slab"/>
                <a:sym typeface="Josefin Slab"/>
              </a:rPr>
              <a:t>PINNACLE</a:t>
            </a:r>
            <a:endParaRPr b="1" sz="9000">
              <a:solidFill>
                <a:srgbClr val="1E6BA3"/>
              </a:solidFill>
              <a:latin typeface="Josefin Slab"/>
              <a:ea typeface="Josefin Slab"/>
              <a:cs typeface="Josefin Slab"/>
              <a:sym typeface="Josefin Slab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00350"/>
            <a:ext cx="8520600" cy="170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>
                <a:solidFill>
                  <a:srgbClr val="FFBC00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What is Yearbook?</a:t>
            </a:r>
            <a:endParaRPr sz="6000">
              <a:solidFill>
                <a:srgbClr val="FFBC00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1550" y="789425"/>
            <a:ext cx="939350" cy="14967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05375" y="789425"/>
            <a:ext cx="939350" cy="14967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1E6BA3"/>
        </a:soli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500">
                <a:solidFill>
                  <a:srgbClr val="FFFFFF"/>
                </a:solidFill>
                <a:latin typeface="Josefin Slab"/>
                <a:ea typeface="Josefin Slab"/>
                <a:cs typeface="Josefin Slab"/>
                <a:sym typeface="Josefin Slab"/>
              </a:rPr>
              <a:t>WHAT </a:t>
            </a:r>
            <a:r>
              <a:rPr b="1" lang="en" sz="4500">
                <a:solidFill>
                  <a:srgbClr val="FFFFFF"/>
                </a:solidFill>
                <a:latin typeface="Josefin Slab"/>
                <a:ea typeface="Josefin Slab"/>
                <a:cs typeface="Josefin Slab"/>
                <a:sym typeface="Josefin Slab"/>
              </a:rPr>
              <a:t>DO WE DO</a:t>
            </a:r>
            <a:r>
              <a:rPr b="1" lang="en" sz="4500">
                <a:solidFill>
                  <a:srgbClr val="FFFFFF"/>
                </a:solidFill>
                <a:latin typeface="Josefin Slab"/>
                <a:ea typeface="Josefin Slab"/>
                <a:cs typeface="Josefin Slab"/>
                <a:sym typeface="Josefin Slab"/>
              </a:rPr>
              <a:t>?</a:t>
            </a:r>
            <a:endParaRPr b="1" sz="4500">
              <a:solidFill>
                <a:srgbClr val="FFFFFF"/>
              </a:solidFill>
              <a:latin typeface="Josefin Slab"/>
              <a:ea typeface="Josefin Slab"/>
              <a:cs typeface="Josefin Slab"/>
              <a:sym typeface="Josefin Slab"/>
            </a:endParaRPr>
          </a:p>
        </p:txBody>
      </p:sp>
      <p:sp>
        <p:nvSpPr>
          <p:cNvPr id="63" name="Google Shape;63;p14"/>
          <p:cNvSpPr txBox="1"/>
          <p:nvPr>
            <p:ph idx="1" type="body"/>
          </p:nvPr>
        </p:nvSpPr>
        <p:spPr>
          <a:xfrm>
            <a:off x="311700" y="1749450"/>
            <a:ext cx="8520600" cy="2406600"/>
          </a:xfrm>
          <a:prstGeom prst="rect">
            <a:avLst/>
          </a:prstGeom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500">
                <a:solidFill>
                  <a:srgbClr val="FFFFFF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The Pinnacle staff strives to create a visually appealing and storytelling yearbook that accurately depicts the year. We, as students, produce a yearbook that can be enjoyed by the entire Carmel High School community.</a:t>
            </a:r>
            <a:endParaRPr sz="2500">
              <a:solidFill>
                <a:srgbClr val="FFFFFF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BC00"/>
        </a:solidFill>
      </p:bgPr>
    </p:bg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500">
                <a:solidFill>
                  <a:srgbClr val="FFFFFF"/>
                </a:solidFill>
                <a:latin typeface="Josefin Slab"/>
                <a:ea typeface="Josefin Slab"/>
                <a:cs typeface="Josefin Slab"/>
                <a:sym typeface="Josefin Slab"/>
              </a:rPr>
              <a:t>HOW DO WE DO IT?</a:t>
            </a:r>
            <a:endParaRPr b="1" sz="4500">
              <a:solidFill>
                <a:srgbClr val="FFFFFF"/>
              </a:solidFill>
              <a:latin typeface="Josefin Slab"/>
              <a:ea typeface="Josefin Slab"/>
              <a:cs typeface="Josefin Slab"/>
              <a:sym typeface="Josefin Slab"/>
            </a:endParaRPr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1381075"/>
            <a:ext cx="8520600" cy="3406200"/>
          </a:xfrm>
          <a:prstGeom prst="rect">
            <a:avLst/>
          </a:prstGeom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solidFill>
                  <a:srgbClr val="FFFFFF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As a staff, we work within smaller groups to create the book one spread at a time. Think of it like puzzle pieces coming together to complete a puzzle :)</a:t>
            </a:r>
            <a:endParaRPr sz="2500">
              <a:solidFill>
                <a:srgbClr val="FFFFFF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500">
                <a:solidFill>
                  <a:srgbClr val="FFFFFF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We conduct interviews to gather content, then we use that content to create spreads that not only inform through words, but tell stories through design visuals.</a:t>
            </a:r>
            <a:endParaRPr sz="2500">
              <a:solidFill>
                <a:srgbClr val="FFFFFF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1E6BA3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500">
                <a:solidFill>
                  <a:srgbClr val="FFFFFF"/>
                </a:solidFill>
                <a:latin typeface="Josefin Slab"/>
                <a:ea typeface="Josefin Slab"/>
                <a:cs typeface="Josefin Slab"/>
                <a:sym typeface="Josefin Slab"/>
              </a:rPr>
              <a:t>STUDENT LEADERSHIP</a:t>
            </a:r>
            <a:endParaRPr b="1" sz="4500">
              <a:solidFill>
                <a:srgbClr val="FFFFFF"/>
              </a:solidFill>
              <a:latin typeface="Josefin Slab"/>
              <a:ea typeface="Josefin Slab"/>
              <a:cs typeface="Josefin Slab"/>
              <a:sym typeface="Josefin Slab"/>
            </a:endParaRPr>
          </a:p>
        </p:txBody>
      </p:sp>
      <p:sp>
        <p:nvSpPr>
          <p:cNvPr id="75" name="Google Shape;75;p16"/>
          <p:cNvSpPr txBox="1"/>
          <p:nvPr>
            <p:ph idx="1" type="body"/>
          </p:nvPr>
        </p:nvSpPr>
        <p:spPr>
          <a:xfrm>
            <a:off x="159300" y="1381075"/>
            <a:ext cx="4260300" cy="28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500">
                <a:solidFill>
                  <a:srgbClr val="FFFFFF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For the most part, Pinnacle is completely student-run. We have many editing positions and opportunities for student leadership.</a:t>
            </a:r>
            <a:endParaRPr sz="2500">
              <a:solidFill>
                <a:srgbClr val="FFFFFF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pic>
        <p:nvPicPr>
          <p:cNvPr id="76" name="Google Shape;76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13950" y="1556100"/>
            <a:ext cx="4260300" cy="230524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BC00"/>
        </a:solidFill>
      </p:bgPr>
    </p:bg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500">
                <a:solidFill>
                  <a:srgbClr val="FFFFFF"/>
                </a:solidFill>
                <a:latin typeface="Josefin Slab"/>
                <a:ea typeface="Josefin Slab"/>
                <a:cs typeface="Josefin Slab"/>
                <a:sym typeface="Josefin Slab"/>
              </a:rPr>
              <a:t>WHY PINNACLE IS GREAT</a:t>
            </a:r>
            <a:endParaRPr b="1" sz="4500">
              <a:solidFill>
                <a:srgbClr val="FFFFFF"/>
              </a:solidFill>
              <a:latin typeface="Josefin Slab"/>
              <a:ea typeface="Josefin Slab"/>
              <a:cs typeface="Josefin Slab"/>
              <a:sym typeface="Josefin Slab"/>
            </a:endParaRPr>
          </a:p>
        </p:txBody>
      </p:sp>
      <p:sp>
        <p:nvSpPr>
          <p:cNvPr id="82" name="Google Shape;82;p17"/>
          <p:cNvSpPr txBox="1"/>
          <p:nvPr>
            <p:ph idx="1" type="body"/>
          </p:nvPr>
        </p:nvSpPr>
        <p:spPr>
          <a:xfrm>
            <a:off x="311700" y="1228675"/>
            <a:ext cx="8520600" cy="383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Montserrat Light"/>
              <a:buChar char="-"/>
            </a:pPr>
            <a:r>
              <a:rPr lang="en" sz="2300">
                <a:solidFill>
                  <a:srgbClr val="FFFFFF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Collaboration/Communication with fellow yerds</a:t>
            </a:r>
            <a:endParaRPr sz="2300">
              <a:solidFill>
                <a:srgbClr val="FFFFFF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Montserrat Light"/>
              <a:buChar char="-"/>
            </a:pPr>
            <a:r>
              <a:rPr lang="en" sz="2300">
                <a:solidFill>
                  <a:srgbClr val="FFFFFF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Learn how to write with journalistic integrity</a:t>
            </a:r>
            <a:endParaRPr sz="2300">
              <a:solidFill>
                <a:srgbClr val="FFFFFF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Montserrat Light"/>
              <a:buChar char="-"/>
            </a:pPr>
            <a:r>
              <a:rPr lang="en" sz="2300">
                <a:solidFill>
                  <a:srgbClr val="FFFFFF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Learn more about technology/digital equipment</a:t>
            </a:r>
            <a:endParaRPr sz="2300">
              <a:solidFill>
                <a:srgbClr val="FFFFFF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Montserrat Light"/>
              <a:buChar char="-"/>
            </a:pPr>
            <a:r>
              <a:rPr lang="en" sz="2300">
                <a:solidFill>
                  <a:srgbClr val="FFFFFF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Chance to discover parts of CHS you might’ve never encountered</a:t>
            </a:r>
            <a:endParaRPr sz="2300">
              <a:solidFill>
                <a:srgbClr val="FFFFFF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Montserrat Light"/>
              <a:buChar char="-"/>
            </a:pPr>
            <a:r>
              <a:rPr lang="en" sz="2300">
                <a:solidFill>
                  <a:srgbClr val="FFFFFF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Student-run and many opportunities for leadership</a:t>
            </a:r>
            <a:endParaRPr sz="2300">
              <a:solidFill>
                <a:srgbClr val="FFFFFF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Montserrat Light"/>
              <a:buChar char="-"/>
            </a:pPr>
            <a:r>
              <a:rPr lang="en" sz="2300">
                <a:solidFill>
                  <a:srgbClr val="FFFFFF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Great way to make a big school seem smaller</a:t>
            </a:r>
            <a:endParaRPr sz="2300">
              <a:solidFill>
                <a:srgbClr val="FFFFFF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Montserrat Light"/>
              <a:buChar char="-"/>
            </a:pPr>
            <a:r>
              <a:rPr lang="en" sz="2300">
                <a:solidFill>
                  <a:srgbClr val="FFFFFF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Become a part of a supportive staff that serves a purpose bigger than the actual class </a:t>
            </a:r>
            <a:endParaRPr sz="2300">
              <a:solidFill>
                <a:srgbClr val="FFFFFF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1E6BA3"/>
        </a:solidFill>
      </p:bgPr>
    </p:bg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8"/>
          <p:cNvSpPr txBox="1"/>
          <p:nvPr>
            <p:ph type="title"/>
          </p:nvPr>
        </p:nvSpPr>
        <p:spPr>
          <a:xfrm>
            <a:off x="1954350" y="1868700"/>
            <a:ext cx="5235300" cy="110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6500">
                <a:solidFill>
                  <a:srgbClr val="FFFFFF"/>
                </a:solidFill>
                <a:latin typeface="Josefin Slab"/>
                <a:ea typeface="Josefin Slab"/>
                <a:cs typeface="Josefin Slab"/>
                <a:sym typeface="Josefin Slab"/>
              </a:rPr>
              <a:t>QUESTIONS?</a:t>
            </a:r>
            <a:endParaRPr b="1" sz="6500">
              <a:solidFill>
                <a:srgbClr val="FFFFFF"/>
              </a:solidFill>
              <a:latin typeface="Josefin Slab"/>
              <a:ea typeface="Josefin Slab"/>
              <a:cs typeface="Josefin Slab"/>
              <a:sym typeface="Josefin Slab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